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emf" ContentType="image/x-emf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1"/>
  </p:handoutMasterIdLst>
  <p:sldIdLst>
    <p:sldId id="463" r:id="rId3"/>
    <p:sldId id="329" r:id="rId4"/>
    <p:sldId id="451" r:id="rId6"/>
    <p:sldId id="452" r:id="rId7"/>
    <p:sldId id="449" r:id="rId8"/>
    <p:sldId id="454" r:id="rId9"/>
    <p:sldId id="477" r:id="rId10"/>
    <p:sldId id="478" r:id="rId11"/>
    <p:sldId id="480" r:id="rId12"/>
    <p:sldId id="455" r:id="rId13"/>
    <p:sldId id="459" r:id="rId14"/>
    <p:sldId id="456" r:id="rId15"/>
    <p:sldId id="460" r:id="rId16"/>
    <p:sldId id="457" r:id="rId17"/>
    <p:sldId id="461" r:id="rId18"/>
    <p:sldId id="448" r:id="rId19"/>
    <p:sldId id="462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5B5B6"/>
    <a:srgbClr val="3F4250"/>
    <a:srgbClr val="F7F7F7"/>
    <a:srgbClr val="808080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66707" autoAdjust="0"/>
  </p:normalViewPr>
  <p:slideViewPr>
    <p:cSldViewPr snapToGrid="0">
      <p:cViewPr varScale="1">
        <p:scale>
          <a:sx n="108" d="100"/>
          <a:sy n="108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emf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jpeg"/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4" name="直接连接符 3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9" Type="http://schemas.microsoft.com/office/2007/relationships/hdphoto" Target="../media/image13.wdp"/><Relationship Id="rId18" Type="http://schemas.openxmlformats.org/officeDocument/2006/relationships/image" Target="../media/image12.png"/><Relationship Id="rId17" Type="http://schemas.openxmlformats.org/officeDocument/2006/relationships/image" Target="../media/image10.png"/><Relationship Id="rId16" Type="http://schemas.openxmlformats.org/officeDocument/2006/relationships/image" Target="../media/image8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Huage001/PaintTransformer" TargetMode="External"/><Relationship Id="rId2" Type="http://schemas.openxmlformats.org/officeDocument/2006/relationships/hyperlink" Target="https://github.com/jiupinjia/stylized-neural-painting" TargetMode="External"/><Relationship Id="rId1" Type="http://schemas.openxmlformats.org/officeDocument/2006/relationships/hyperlink" Target="https://github.com/CompVis/brushstroke-parameterized-style-transfer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hyperlink" Target="http://mmlab.ie.cuhk.edu.hk/projects/CelebA/CelebAMask_HQ.html" TargetMode="Externa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hyperlink" Target="http://mmlab.ie.cuhk.edu.hk/projects/CelebA/CelebAMask_HQ.html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GIF"/><Relationship Id="rId7" Type="http://schemas.openxmlformats.org/officeDocument/2006/relationships/tags" Target="../tags/tag4.xml"/><Relationship Id="rId6" Type="http://schemas.openxmlformats.org/officeDocument/2006/relationships/image" Target="../media/image26.GIF"/><Relationship Id="rId5" Type="http://schemas.openxmlformats.org/officeDocument/2006/relationships/tags" Target="../tags/tag3.xml"/><Relationship Id="rId4" Type="http://schemas.openxmlformats.org/officeDocument/2006/relationships/image" Target="../media/image25.GIF"/><Relationship Id="rId3" Type="http://schemas.openxmlformats.org/officeDocument/2006/relationships/tags" Target="../tags/tag2.xml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hyperlink" Target="https://pytorch.org/get-started/locall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基于序列化笔</a:t>
            </a:r>
            <a:r>
              <a:rPr lang="zh-CN" altLang="en-US" dirty="0">
                <a:sym typeface="+mn-ea"/>
              </a:rPr>
              <a:t>画</a:t>
            </a:r>
            <a:r>
              <a:rPr lang="zh-CN" dirty="0">
                <a:sym typeface="+mn-ea"/>
              </a:rPr>
              <a:t>的人脸风格化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胡腾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2022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98443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Stylized Neural Painting</a:t>
            </a:r>
            <a:br>
              <a:rPr lang="en-US" sz="2400"/>
            </a:br>
            <a:br>
              <a:rPr lang="zh-CN" sz="2400"/>
            </a:b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0140" y="2051685"/>
            <a:ext cx="5429250" cy="41046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318770" y="1680845"/>
            <a:ext cx="3978910" cy="39770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685800" lvl="1" indent="-228600" algn="l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SzTx/>
              <a:buFont typeface="Calibri" panose="020F0502020204030204" pitchFamily="34" charset="0"/>
              <a:buChar char="▪"/>
            </a:pPr>
            <a:r>
              <a:rPr lang="zh-CN" altLang="en-US" sz="1600" dirty="0"/>
              <a:t>笔画模型：由油画笔画样本进行变换得到新的笔画</a:t>
            </a:r>
            <a:r>
              <a:rPr lang="en-US" altLang="zh-CN" sz="1600" dirty="0"/>
              <a:t>,</a:t>
            </a:r>
            <a:r>
              <a:rPr lang="zh-CN" altLang="en-US" sz="1600" dirty="0"/>
              <a:t>或者根据参数自定义笔画（矩形、水彩等）</a:t>
            </a:r>
            <a:endParaRPr lang="zh-CN" altLang="en-US" sz="1600" dirty="0"/>
          </a:p>
          <a:p>
            <a:pPr marL="685800" lvl="1" indent="-228600" algn="l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SzTx/>
              <a:buFont typeface="Calibri" panose="020F0502020204030204" pitchFamily="34" charset="0"/>
              <a:buChar char="▪"/>
            </a:pPr>
            <a:r>
              <a:rPr lang="zh-CN" altLang="en-US" sz="1600" dirty="0"/>
              <a:t>渲染器：将神经网络G（生成网络）作为渲染器，训练由参数到图像的渲染器，每一个笔画图像依次覆盖得到最终图像。</a:t>
            </a:r>
            <a:endParaRPr lang="zh-CN" altLang="en-US" sz="1600" dirty="0"/>
          </a:p>
          <a:p>
            <a:pPr marL="685800" lvl="1" indent="-228600" algn="l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SzTx/>
              <a:buFont typeface="Calibri" panose="020F0502020204030204" pitchFamily="34" charset="0"/>
              <a:buChar char="▪"/>
            </a:pPr>
            <a:r>
              <a:rPr lang="zh-CN" altLang="en-US" sz="1600" dirty="0"/>
              <a:t>将笔画参数集合{θ}作为优化对象，使生成图像与目标图像在像素和w距离上相近，从而完成图像重建</a:t>
            </a:r>
            <a:endParaRPr lang="zh-CN" altLang="en-US" sz="1600" dirty="0"/>
          </a:p>
          <a:p>
            <a:pPr marL="685800" lvl="1" indent="-228600" algn="l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SzTx/>
              <a:buFont typeface="Calibri" panose="020F0502020204030204" pitchFamily="34" charset="0"/>
              <a:buChar char="▪"/>
            </a:pPr>
            <a:r>
              <a:rPr lang="zh-CN" altLang="en-US" sz="1600" dirty="0"/>
              <a:t>引入风格损失，最小化风格损失与内容损失，得到风格化结果</a:t>
            </a:r>
            <a:endParaRPr lang="zh-CN" altLang="en-US" sz="1600" dirty="0"/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99332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Stylized Neural Painting</a:t>
            </a:r>
            <a:br>
              <a:rPr lang="en-US" sz="2400"/>
            </a:br>
            <a:br>
              <a:rPr lang="zh-CN" sz="2400"/>
            </a:b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2071370"/>
            <a:ext cx="6362700" cy="2354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929505"/>
            <a:ext cx="8542020" cy="1493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4640" y="1703070"/>
            <a:ext cx="202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图像重建：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4640" y="4523740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图像重建及风格化：</a:t>
            </a:r>
            <a:endParaRPr lang="zh-CN" altLang="en-US"/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88664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Rethinking Style Transfer: From Pixels to Parameterized Brushstrokes</a:t>
            </a:r>
            <a:br>
              <a:rPr lang="zh-CN" sz="2400"/>
            </a:b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763395"/>
            <a:ext cx="8732520" cy="1874520"/>
          </a:xfrm>
          <a:prstGeom prst="rect">
            <a:avLst/>
          </a:prstGeom>
        </p:spPr>
      </p:pic>
      <p:sp>
        <p:nvSpPr>
          <p:cNvPr id="6" name="内容占位符 3"/>
          <p:cNvSpPr>
            <a:spLocks noGrp="1"/>
          </p:cNvSpPr>
          <p:nvPr/>
        </p:nvSpPr>
        <p:spPr>
          <a:xfrm>
            <a:off x="-28575" y="3719195"/>
            <a:ext cx="8423910" cy="2993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笔画模型：由贝塞尔曲线定义笔画形状，与宽度、位置、颜色等一起作为笔画参数</a:t>
            </a:r>
            <a:endParaRPr lang="zh-CN" altLang="en-US" sz="1600" dirty="0"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渲染器：由参数直接生成图像，每一个像素根据距离判断所属笔画图像，逐像素得到渲染的结果</a:t>
            </a:r>
            <a:endParaRPr lang="zh-CN" altLang="en-US" sz="1600" dirty="0"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将序列笔画作参数作为优化目标，最小化内容损失与风格损失，得到风格化图像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88664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Rethinking Style Transfer: From Pixels to Parameterized Brushstrokes</a:t>
            </a:r>
            <a:br>
              <a:rPr lang="zh-CN" sz="2400"/>
            </a:br>
            <a:endParaRPr lang="zh-CN" altLang="en-US" sz="2400" dirty="0"/>
          </a:p>
        </p:txBody>
      </p:sp>
      <p:pic>
        <p:nvPicPr>
          <p:cNvPr id="2" name="图片 1" descr="title_figure"/>
          <p:cNvPicPr>
            <a:picLocks noChangeAspect="1"/>
          </p:cNvPicPr>
          <p:nvPr/>
        </p:nvPicPr>
        <p:blipFill>
          <a:blip r:embed="rId1"/>
          <a:srcRect r="49528"/>
          <a:stretch>
            <a:fillRect/>
          </a:stretch>
        </p:blipFill>
        <p:spPr>
          <a:xfrm>
            <a:off x="1183005" y="1647190"/>
            <a:ext cx="6480000" cy="2526675"/>
          </a:xfrm>
          <a:prstGeom prst="rect">
            <a:avLst/>
          </a:prstGeom>
        </p:spPr>
      </p:pic>
      <p:pic>
        <p:nvPicPr>
          <p:cNvPr id="5" name="图片 4" descr="title_figure"/>
          <p:cNvPicPr>
            <a:picLocks noChangeAspect="1"/>
          </p:cNvPicPr>
          <p:nvPr/>
        </p:nvPicPr>
        <p:blipFill>
          <a:blip r:embed="rId1"/>
          <a:srcRect l="50552"/>
          <a:stretch>
            <a:fillRect/>
          </a:stretch>
        </p:blipFill>
        <p:spPr>
          <a:xfrm>
            <a:off x="1246505" y="4129405"/>
            <a:ext cx="6480000" cy="2578769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88664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Paint Transformer: Feed Forward Neural Painting with Stroke Prediction</a:t>
            </a:r>
            <a:br>
              <a:rPr lang="zh-CN" sz="2400"/>
            </a:b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1795780"/>
            <a:ext cx="8129905" cy="2858135"/>
          </a:xfrm>
          <a:prstGeom prst="rect">
            <a:avLst/>
          </a:prstGeom>
        </p:spPr>
      </p:pic>
      <p:sp>
        <p:nvSpPr>
          <p:cNvPr id="6" name="内容占位符 3"/>
          <p:cNvSpPr>
            <a:spLocks noGrp="1"/>
          </p:cNvSpPr>
          <p:nvPr/>
        </p:nvSpPr>
        <p:spPr>
          <a:xfrm>
            <a:off x="-28575" y="4653280"/>
            <a:ext cx="8423910" cy="2059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笔画模型：由油画笔画变换得到新的笔画</a:t>
            </a:r>
            <a:endParaRPr lang="zh-CN" altLang="en-US" sz="1600" dirty="0"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渲染器：由参数直接生成图像，</a:t>
            </a:r>
            <a:r>
              <a:rPr lang="zh-CN" altLang="en-US" sz="1600" dirty="0">
                <a:sym typeface="+mn-ea"/>
              </a:rPr>
              <a:t>每一个笔触图像依次覆盖得到最终图像。</a:t>
            </a:r>
            <a:endParaRPr lang="zh-CN" altLang="en-US" sz="1600" dirty="0"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sz="1600">
                <a:sym typeface="+mn-ea"/>
              </a:rPr>
              <a:t>给定某个笔触，采用</a:t>
            </a:r>
            <a:r>
              <a:rPr lang="en-US" sz="1600">
                <a:sym typeface="+mn-ea"/>
              </a:rPr>
              <a:t>transformer</a:t>
            </a:r>
            <a:r>
              <a:rPr lang="zh-CN" sz="1600">
                <a:sym typeface="+mn-ea"/>
              </a:rPr>
              <a:t>预测给定图像的笔画参数，通过自训练方式，随机采样生成目标笔画参数以及图像用以训练</a:t>
            </a:r>
            <a:r>
              <a:rPr lang="en-US" sz="1600">
                <a:sym typeface="+mn-ea"/>
              </a:rPr>
              <a:t>transformer</a:t>
            </a:r>
            <a:r>
              <a:rPr lang="zh-CN" sz="1600">
                <a:sym typeface="+mn-ea"/>
              </a:rPr>
              <a:t>，然后应用在真实图像上</a:t>
            </a:r>
            <a:endParaRPr lang="zh-CN" sz="1600"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由自训练机制限制，论文模型只能用以重建图像，需要做适当修改完成风格化</a:t>
            </a: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6074" y="886649"/>
            <a:ext cx="8372163" cy="574183"/>
          </a:xfrm>
        </p:spPr>
        <p:txBody>
          <a:bodyPr/>
          <a:lstStyle/>
          <a:p>
            <a:r>
              <a:rPr lang="zh-CN" sz="2400">
                <a:sym typeface="+mn-ea"/>
              </a:rPr>
              <a:t>Paint Transformer: Feed Forward Neural Painting with Stroke Prediction</a:t>
            </a:r>
            <a:br>
              <a:rPr lang="zh-CN" sz="2400"/>
            </a:br>
            <a:endParaRPr lang="zh-CN" altLang="en-US" sz="2400" dirty="0"/>
          </a:p>
        </p:txBody>
      </p:sp>
      <p:pic>
        <p:nvPicPr>
          <p:cNvPr id="4" name="图片 3" descr="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7090"/>
            <a:ext cx="9144000" cy="38989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66370" y="1548130"/>
            <a:ext cx="8917940" cy="5194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参考论文：</a:t>
            </a:r>
            <a:endParaRPr lang="zh-CN" altLang="en-US" sz="2000" dirty="0">
              <a:sym typeface="+mn-ea"/>
            </a:endParaRPr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Rethinking Style Transfer: From Pixels to Parameterized Brushstrokes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CVPR 2021 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  <a:hlinkClick r:id="rId1"/>
              </a:rPr>
              <a:t>https://github.com/CompVis/brushstroke-parameterized-style-transfer</a:t>
            </a:r>
            <a:endParaRPr lang="en-US" sz="2000" dirty="0">
              <a:solidFill>
                <a:srgbClr val="0432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支持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GPU(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最低显存：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12GB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),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GPU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平台可用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Google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Colab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或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Kaggle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。</a:t>
            </a:r>
            <a:endParaRPr lang="en-US" sz="2000" dirty="0">
              <a:solidFill>
                <a:srgbClr val="0432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>
              <a:lnSpc>
                <a:spcPct val="150000"/>
              </a:lnSpc>
              <a:buSzTx/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Stylized Neural Painting. CVPR 2021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		     </a:t>
            </a:r>
            <a:r>
              <a:rPr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  <a:hlinkClick r:id="rId2"/>
              </a:rPr>
              <a:t>https://github.com/jiupinjia/stylized-neural-painting</a:t>
            </a:r>
            <a:r>
              <a:rPr lang="zh-CN" altLang="en-US"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支持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GPU(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最低显存：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8GB)</a:t>
            </a:r>
            <a:endParaRPr sz="2000" dirty="0">
              <a:solidFill>
                <a:srgbClr val="0432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indent="-228600" algn="l">
              <a:lnSpc>
                <a:spcPct val="150000"/>
              </a:lnSpc>
              <a:buSzTx/>
              <a:buFont typeface="Calibri" panose="020F0502020204030204" pitchFamily="34" charset="0"/>
              <a:buChar char="▪"/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Paint Transformer: Feed Forward Neural Painting with Stroke Prediction. ICCV 2021 </a:t>
            </a:r>
            <a:endParaRPr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  <a:hlinkClick r:id="rId3" action="ppaction://hlinkfile"/>
              </a:rPr>
              <a:t>https://github.com/Huage001/PaintTransformer</a:t>
            </a:r>
            <a:r>
              <a:rPr lang="en-US"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	</a:t>
            </a:r>
            <a:r>
              <a:rPr lang="zh-CN" altLang="en-US" sz="20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需要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GPU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最低显存：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6GB)</a:t>
            </a:r>
            <a:endParaRPr sz="2000" dirty="0">
              <a:solidFill>
                <a:srgbClr val="0432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1" indent="0" algn="l">
              <a:lnSpc>
                <a:spcPct val="150000"/>
              </a:lnSpc>
              <a:buSzTx/>
              <a:buFont typeface="Calibri" panose="020F0502020204030204" pitchFamily="34" charset="0"/>
              <a:buNone/>
            </a:pPr>
            <a:r>
              <a:rPr lang="zh-CN" altLang="en-US" sz="2000" dirty="0">
                <a:sym typeface="+mn-ea"/>
              </a:rPr>
              <a:t>注：第一篇论文为基于笔画的风格化，第二篇为基于笔画的重建与风格化，两者均可用</a:t>
            </a:r>
            <a:r>
              <a:rPr lang="en-US" altLang="zh-CN" sz="2000" dirty="0">
                <a:sym typeface="+mn-ea"/>
              </a:rPr>
              <a:t>CPU</a:t>
            </a:r>
            <a:r>
              <a:rPr lang="zh-CN" altLang="en-US" sz="2000" dirty="0">
                <a:sym typeface="+mn-ea"/>
              </a:rPr>
              <a:t>；第三篇仅有基于笔画的重建，如需做风格化需要一定修改</a:t>
            </a:r>
            <a:endParaRPr lang="en-US" altLang="zh-CN" sz="2000" dirty="0">
              <a:sym typeface="+mn-ea"/>
            </a:endParaRPr>
          </a:p>
          <a:p>
            <a:pPr marL="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Mentor：</a:t>
            </a:r>
            <a:r>
              <a:rPr lang="zh-CN" altLang="en-US" sz="2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charset="-122"/>
                <a:ea typeface="等线" panose="02010600030101010101" charset="-122"/>
                <a:sym typeface="+mn-ea"/>
              </a:rPr>
              <a:t>胡腾</a:t>
            </a:r>
            <a:r>
              <a:rPr lang="en-US" altLang="zh-CN" sz="2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 panose="02010600030101010101" charset="-122"/>
                <a:ea typeface="等线" panose="02010600030101010101" charset="-122"/>
                <a:sym typeface="+mn-ea"/>
              </a:rPr>
              <a:t>		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e-mail：p.l.a.y.e.r@sjtu.edu.cn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论文所需配置及其代码链接</a:t>
            </a:r>
            <a:endParaRPr lang="zh-CN" altLang="en-US" sz="2400" dirty="0"/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0" y="1187450"/>
            <a:ext cx="9069705" cy="5151755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buNone/>
            </a:pP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/>
              <a:t>课题任务：</a:t>
            </a:r>
            <a:r>
              <a:rPr lang="zh-CN" altLang="en-US" sz="1600" dirty="0">
                <a:solidFill>
                  <a:schemeClr val="tx1"/>
                </a:solidFill>
              </a:rPr>
              <a:t>以序列化笔画的方式完成对人脸图像的风格化。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</a:rPr>
              <a:t>从</a:t>
            </a:r>
            <a:r>
              <a:rPr lang="en-US" altLang="zh-CN" sz="1600" dirty="0">
                <a:solidFill>
                  <a:schemeClr val="tx1"/>
                </a:solidFill>
              </a:rPr>
              <a:t>3</a:t>
            </a:r>
            <a:r>
              <a:rPr lang="zh-CN" altLang="en-US" sz="1600" dirty="0">
                <a:solidFill>
                  <a:schemeClr val="tx1"/>
                </a:solidFill>
              </a:rPr>
              <a:t>篇参考论文中任选一个，完成序列化笔画的人脸风格化实验：</a:t>
            </a:r>
            <a:r>
              <a:rPr lang="zh-CN" altLang="en-US" sz="1600" dirty="0"/>
              <a:t>将参考论文中方法应用于人脸照片、实现艺术风格化</a:t>
            </a:r>
            <a:r>
              <a:rPr lang="zh-CN" altLang="en-US" sz="1600" dirty="0">
                <a:solidFill>
                  <a:schemeClr val="tx1"/>
                </a:solidFill>
              </a:rPr>
              <a:t>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</a:rPr>
              <a:t>针对人脸照片的特点对已有算法进行改进。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测试数据：</a:t>
            </a:r>
            <a:r>
              <a:rPr lang="en-US" altLang="zh-CN" sz="16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hlinkClick r:id="rId1"/>
              </a:rPr>
              <a:t>CelebA-HQ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数据集，其中</a:t>
            </a:r>
            <a:r>
              <a:rPr lang="zh-CN" altLang="en-US" sz="1600" dirty="0"/>
              <a:t>包含约</a:t>
            </a:r>
            <a:r>
              <a:rPr lang="en-US" altLang="zh-CN" sz="1600" dirty="0"/>
              <a:t>3</a:t>
            </a:r>
            <a:r>
              <a:rPr lang="zh-CN" altLang="en-US" sz="1600" dirty="0"/>
              <a:t>万张裁剪后的高清人脸图像。</a:t>
            </a: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/>
              <a:t>任务总结</a:t>
            </a:r>
            <a:endParaRPr 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15" y="3977005"/>
            <a:ext cx="3992880" cy="2472055"/>
          </a:xfrm>
          <a:prstGeom prst="rect">
            <a:avLst/>
          </a:prstGeom>
        </p:spPr>
      </p:pic>
    </p:spTree>
  </p:cSld>
  <p:clrMapOvr>
    <a:masterClrMapping/>
  </p:clrMapOvr>
  <p:transition advTm="3349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-28477" y="1560700"/>
            <a:ext cx="6320342" cy="5151755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/>
              <a:t>课题任务：</a:t>
            </a:r>
            <a:r>
              <a:rPr lang="zh-CN" altLang="en-US" sz="1600" dirty="0">
                <a:solidFill>
                  <a:schemeClr val="tx1"/>
                </a:solidFill>
              </a:rPr>
              <a:t>以序列化笔画的方式完成对人脸图像的风格化。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任务介绍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zh-CN" altLang="en-US" sz="1600" dirty="0">
                <a:solidFill>
                  <a:schemeClr val="tx1"/>
                </a:solidFill>
              </a:rPr>
              <a:t>什么是序列化笔画？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本项目以笔画作为基本的图像组成单位而非像素，模仿人类画画的方式，预测由第一个笔画到最后一个笔画构成的笔画序列，然后根据预测的笔画渲染出由笔画序列构成的图像。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其中笔画由笔画参数化模型描述，即通过笔画的位置、形状、颜色等参数描述一个笔画（见右图）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课题要求：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</a:rPr>
              <a:t>从</a:t>
            </a:r>
            <a:r>
              <a:rPr lang="en-US" altLang="zh-CN" sz="1600" dirty="0">
                <a:solidFill>
                  <a:schemeClr val="tx1"/>
                </a:solidFill>
              </a:rPr>
              <a:t>3</a:t>
            </a:r>
            <a:r>
              <a:rPr lang="zh-CN" altLang="en-US" sz="1600" dirty="0">
                <a:solidFill>
                  <a:schemeClr val="tx1"/>
                </a:solidFill>
              </a:rPr>
              <a:t>篇参考论文中任选一个，完成序列化笔画的人脸风格化实验：</a:t>
            </a:r>
            <a:r>
              <a:rPr lang="zh-CN" altLang="en-US" sz="1600" dirty="0"/>
              <a:t>将参考论文中方法应用于人脸照片、实现艺术风格化</a:t>
            </a:r>
            <a:r>
              <a:rPr lang="zh-CN" altLang="en-US" sz="1600" dirty="0">
                <a:solidFill>
                  <a:schemeClr val="tx1"/>
                </a:solidFill>
              </a:rPr>
              <a:t>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</a:rPr>
              <a:t>针对人脸照片的特点对已有算法进行改进。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测试数据：</a:t>
            </a:r>
            <a:r>
              <a:rPr lang="en-US" altLang="zh-CN" sz="1600" dirty="0">
                <a:solidFill>
                  <a:srgbClr val="0432FF"/>
                </a:solidFill>
                <a:latin typeface="Times New Roman" panose="02020603050405020304" charset="0"/>
                <a:cs typeface="Times New Roman" panose="02020603050405020304" charset="0"/>
                <a:hlinkClick r:id="rId1"/>
              </a:rPr>
              <a:t>CelebA-HQ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</a:rPr>
              <a:t>数据集中的人脸照片</a:t>
            </a:r>
            <a:endParaRPr lang="en-US" altLang="zh-CN" sz="1600" baseline="30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/>
              <a:t>基于序列化笔</a:t>
            </a:r>
            <a:r>
              <a:rPr lang="zh-CN" altLang="en-US" sz="2400" dirty="0"/>
              <a:t>画</a:t>
            </a:r>
            <a:r>
              <a:rPr lang="zh-CN" sz="2400" dirty="0"/>
              <a:t>的人脸风格化</a:t>
            </a:r>
            <a:endParaRPr lang="zh-CN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447606" y="4023353"/>
            <a:ext cx="2519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笔画的参数化模型示意图</a:t>
            </a:r>
            <a:endParaRPr lang="en-US" altLang="zh-CN" sz="1400" dirty="0"/>
          </a:p>
          <a:p>
            <a:pPr algn="ctr"/>
            <a:r>
              <a:rPr lang="en-US" altLang="zh-CN" sz="1400" dirty="0"/>
              <a:t>(</a:t>
            </a:r>
            <a:r>
              <a:rPr lang="zh-CN" altLang="en-US" sz="1400" dirty="0"/>
              <a:t>位置</a:t>
            </a:r>
            <a:r>
              <a:rPr lang="en-US" altLang="zh-CN" sz="1400" dirty="0" err="1"/>
              <a:t>xy</a:t>
            </a:r>
            <a:r>
              <a:rPr lang="en-US" altLang="zh-CN" sz="1400" dirty="0"/>
              <a:t>,</a:t>
            </a:r>
            <a:r>
              <a:rPr lang="zh-CN" altLang="en-US" sz="1400" dirty="0"/>
              <a:t>长宽</a:t>
            </a:r>
            <a:r>
              <a:rPr lang="en-US" altLang="zh-CN" sz="1400" dirty="0" err="1"/>
              <a:t>hw</a:t>
            </a:r>
            <a:r>
              <a:rPr lang="en-US" altLang="zh-CN" sz="1400" dirty="0"/>
              <a:t>,</a:t>
            </a:r>
            <a:r>
              <a:rPr lang="zh-CN" altLang="en-US" sz="1400" dirty="0"/>
              <a:t>旋转角度</a:t>
            </a:r>
            <a:r>
              <a:rPr lang="en-US" altLang="zh-CN" sz="1400" dirty="0" err="1"/>
              <a:t>θ</a:t>
            </a:r>
            <a:r>
              <a:rPr lang="en-US" altLang="zh-CN" sz="1400" dirty="0"/>
              <a:t>,</a:t>
            </a:r>
            <a:endParaRPr lang="en-US" altLang="zh-CN" sz="1400" dirty="0"/>
          </a:p>
          <a:p>
            <a:pPr algn="ctr"/>
            <a:r>
              <a:rPr lang="zh-CN" altLang="en-US" sz="1400" dirty="0"/>
              <a:t>颜色</a:t>
            </a:r>
            <a:r>
              <a:rPr lang="en-US" altLang="zh-CN" sz="1400" dirty="0" err="1"/>
              <a:t>rgb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315992" y="1679163"/>
            <a:ext cx="28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由一个个笔画构成图像的过程</a:t>
            </a:r>
            <a:r>
              <a:rPr lang="en-US" altLang="zh-CN" sz="1400" dirty="0"/>
              <a:t>(gif)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147"/>
          <a:stretch>
            <a:fillRect/>
          </a:stretch>
        </p:blipFill>
        <p:spPr>
          <a:xfrm>
            <a:off x="6267738" y="4751498"/>
            <a:ext cx="2814578" cy="1426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38" y="2137371"/>
            <a:ext cx="2821549" cy="1582177"/>
          </a:xfrm>
          <a:prstGeom prst="rect">
            <a:avLst/>
          </a:prstGeom>
        </p:spPr>
      </p:pic>
    </p:spTree>
  </p:cSld>
  <p:clrMapOvr>
    <a:masterClrMapping/>
  </p:clrMapOvr>
  <p:transition advTm="3349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/>
              <a:t>笔画定义</a:t>
            </a:r>
            <a:endParaRPr lang="zh-CN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17880" y="1621790"/>
            <a:ext cx="2631440" cy="5128895"/>
            <a:chOff x="7301" y="2534"/>
            <a:chExt cx="4144" cy="8077"/>
          </a:xfrm>
        </p:grpSpPr>
        <p:sp>
          <p:nvSpPr>
            <p:cNvPr id="2" name="文本框 1"/>
            <p:cNvSpPr txBox="1"/>
            <p:nvPr/>
          </p:nvSpPr>
          <p:spPr>
            <a:xfrm>
              <a:off x="7392" y="3633"/>
              <a:ext cx="1926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/>
                <a:t>水彩</a:t>
              </a:r>
              <a:endParaRPr lang="zh-CN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94" y="2534"/>
              <a:ext cx="2551" cy="25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4" y="8060"/>
              <a:ext cx="2551" cy="255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392" y="6202"/>
              <a:ext cx="1926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/>
                <a:t>马克笔</a:t>
              </a:r>
              <a:endParaRPr lang="zh-CN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4" y="5310"/>
              <a:ext cx="2551" cy="255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301" y="9046"/>
              <a:ext cx="1926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/>
                <a:t>多边形</a:t>
              </a: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51780" y="2168554"/>
            <a:ext cx="2726690" cy="4471548"/>
            <a:chOff x="2219" y="3387"/>
            <a:chExt cx="4666" cy="739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" y="6115"/>
              <a:ext cx="4666" cy="466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94" y="2667"/>
              <a:ext cx="1515" cy="2955"/>
            </a:xfrm>
            <a:prstGeom prst="rect">
              <a:avLst/>
            </a:prstGeom>
          </p:spPr>
        </p:pic>
      </p:grpSp>
      <p:sp>
        <p:nvSpPr>
          <p:cNvPr id="19" name="流程图: 过程 18"/>
          <p:cNvSpPr/>
          <p:nvPr/>
        </p:nvSpPr>
        <p:spPr>
          <a:xfrm>
            <a:off x="3848735" y="1638935"/>
            <a:ext cx="75565" cy="5090795"/>
          </a:xfrm>
          <a:prstGeom prst="flowChart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noAutofit/>
          </a:bodyPr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4780" y="1666240"/>
            <a:ext cx="152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自定义笔画：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23690" y="1674495"/>
            <a:ext cx="329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基于样本生成笔画：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6629400" y="3132455"/>
            <a:ext cx="139065" cy="63754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3349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/>
              <a:t>序列化笔画生成图像</a:t>
            </a:r>
            <a:endParaRPr lang="zh-CN" sz="2400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>
          <a:xfrm>
            <a:off x="61595" y="1611630"/>
            <a:ext cx="6320155" cy="4705985"/>
          </a:xfrm>
        </p:spPr>
        <p:txBody>
          <a:bodyPr>
            <a:noAutofit/>
          </a:bodyPr>
          <a:p>
            <a:pPr>
              <a:lnSpc>
                <a:spcPct val="125000"/>
              </a:lnSpc>
            </a:pPr>
            <a:r>
              <a:rPr lang="zh-CN" altLang="en-US" sz="1600" dirty="0">
                <a:sym typeface="+mn-ea"/>
              </a:rPr>
              <a:t>基本组成：</a:t>
            </a:r>
            <a:endParaRPr lang="zh-CN" altLang="en-US" sz="1600" dirty="0"/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笔画参数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θ</a:t>
            </a:r>
            <a:r>
              <a:rPr lang="zh-CN" altLang="en-US" sz="1600" dirty="0"/>
              <a:t>：形状、颜色、位置、长度、宽度等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可微渲染器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zh-CN" altLang="en-US" sz="1600" dirty="0">
                <a:solidFill>
                  <a:schemeClr val="tx1"/>
                </a:solidFill>
              </a:rPr>
              <a:t>：将笔画参数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θ</a:t>
            </a:r>
            <a:r>
              <a:rPr lang="zh-CN" altLang="en-US" sz="1600" dirty="0">
                <a:solidFill>
                  <a:schemeClr val="tx1"/>
                </a:solidFill>
              </a:rPr>
              <a:t>渲染成图像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图像生成：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序列化笔画参数：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θ1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θ2 ....... θn</a:t>
            </a:r>
            <a:endParaRPr lang="en-US" altLang="zh-CN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得到图像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I1=R(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θ1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I2=R(θ2) ....... In=R(θn)</a:t>
            </a:r>
            <a:endParaRPr lang="en-US" altLang="zh-CN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将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I1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I2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....... In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组合得到最终图像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endParaRPr lang="en-US" altLang="zh-CN" sz="1600" dirty="0">
              <a:sym typeface="+mn-ea"/>
            </a:endParaRPr>
          </a:p>
          <a:p>
            <a:pPr>
              <a:lnSpc>
                <a:spcPct val="125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25000"/>
              </a:lnSpc>
              <a:buFont typeface="Calibri" panose="020F0502020204030204" pitchFamily="34" charset="0"/>
              <a:buNone/>
            </a:pPr>
            <a:endParaRPr lang="en-US" altLang="zh-CN" sz="1600" baseline="30000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6147"/>
          <a:stretch>
            <a:fillRect/>
          </a:stretch>
        </p:blipFill>
        <p:spPr>
          <a:xfrm>
            <a:off x="5848003" y="1611423"/>
            <a:ext cx="2814578" cy="1426038"/>
          </a:xfrm>
          <a:prstGeom prst="rect">
            <a:avLst/>
          </a:prstGeom>
        </p:spPr>
      </p:pic>
      <p:pic>
        <p:nvPicPr>
          <p:cNvPr id="17" name="图片 16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91865" y="4406265"/>
            <a:ext cx="2160000" cy="2160000"/>
          </a:xfrm>
          <a:prstGeom prst="rect">
            <a:avLst/>
          </a:prstGeom>
        </p:spPr>
      </p:pic>
      <p:pic>
        <p:nvPicPr>
          <p:cNvPr id="22" name="图片 21" descr="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295" y="4406265"/>
            <a:ext cx="2160000" cy="216000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74435" y="4406265"/>
            <a:ext cx="2160000" cy="2160000"/>
          </a:xfrm>
          <a:prstGeom prst="rect">
            <a:avLst/>
          </a:prstGeom>
        </p:spPr>
      </p:pic>
    </p:spTree>
  </p:cSld>
  <p:clrMapOvr>
    <a:masterClrMapping/>
  </p:clrMapOvr>
  <p:transition advTm="334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4737735"/>
            <a:ext cx="1583690" cy="538480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66370" y="1548130"/>
            <a:ext cx="8917940" cy="519493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charset="-122"/>
              <a:ea typeface="等线" panose="02010600030101010101" charset="-122"/>
              <a:cs typeface="+mn-cs"/>
            </a:endParaRPr>
          </a:p>
          <a:p>
            <a:pPr marL="457200" lvl="1" indent="0">
              <a:lnSpc>
                <a:spcPct val="150000"/>
              </a:lnSpc>
              <a:buFont typeface="Calibri" panose="020F0502020204030204" pitchFamily="34" charset="0"/>
              <a:buNone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 panose="02010600030101010101" charset="-122"/>
              <a:ea typeface="等线" panose="02010600030101010101" charset="-122"/>
              <a:cs typeface="+mn-cs"/>
            </a:endParaRPr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lv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什么是风格？</a:t>
            </a:r>
            <a:endParaRPr lang="zh-CN" altLang="en-US" sz="2400" dirty="0"/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-28575" y="1560830"/>
            <a:ext cx="8423910" cy="5151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风格：颜色、纹理</a:t>
            </a: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457200" lvl="2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风格量化：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图像特征：使用图像的深度特征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F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，即从神经网络提取出的特征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格拉姆矩阵：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风格差异：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 descr="picasso"/>
          <p:cNvPicPr/>
          <p:nvPr/>
        </p:nvPicPr>
        <p:blipFill>
          <a:blip r:embed="rId2"/>
          <a:stretch>
            <a:fillRect/>
          </a:stretch>
        </p:blipFill>
        <p:spPr>
          <a:xfrm>
            <a:off x="4382770" y="2118995"/>
            <a:ext cx="1440000" cy="1440000"/>
          </a:xfrm>
          <a:prstGeom prst="rect">
            <a:avLst/>
          </a:prstGeom>
        </p:spPr>
      </p:pic>
      <p:pic>
        <p:nvPicPr>
          <p:cNvPr id="11" name="图片 10" descr="starry_night"/>
          <p:cNvPicPr/>
          <p:nvPr/>
        </p:nvPicPr>
        <p:blipFill>
          <a:blip r:embed="rId3"/>
          <a:stretch>
            <a:fillRect/>
          </a:stretch>
        </p:blipFill>
        <p:spPr>
          <a:xfrm>
            <a:off x="6354445" y="2118995"/>
            <a:ext cx="1440000" cy="14400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11095" y="2118995"/>
            <a:ext cx="1440000" cy="144000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39420" y="2118995"/>
            <a:ext cx="1440000" cy="144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990" y="5506720"/>
            <a:ext cx="2542540" cy="59944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275" y="1925320"/>
            <a:ext cx="2542540" cy="59944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2400" dirty="0">
                <a:sym typeface="+mn-ea"/>
              </a:rPr>
              <a:t>什么是风格化（风格迁移）？</a:t>
            </a:r>
            <a:endParaRPr lang="zh-CN" altLang="en-US" sz="2400" dirty="0"/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-28575" y="1560830"/>
            <a:ext cx="8423910" cy="5151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ym typeface="+mn-ea"/>
              </a:rPr>
              <a:t>风格化</a:t>
            </a:r>
            <a:endParaRPr lang="zh-CN" altLang="en-US" sz="1600" dirty="0"/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最小化输入图像与目标图像之间的风格差异：</a:t>
            </a:r>
            <a:endParaRPr lang="zh-CN" altLang="en-US" sz="1600" dirty="0"/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保持图像内容的一致：可用深度特征之间的</a:t>
            </a:r>
            <a:r>
              <a:rPr lang="en-US" altLang="zh-CN" sz="1600" dirty="0">
                <a:solidFill>
                  <a:schemeClr val="tx1"/>
                </a:solidFill>
              </a:rPr>
              <a:t>L2</a:t>
            </a:r>
            <a:r>
              <a:rPr lang="zh-CN" altLang="en-US" sz="1600" dirty="0">
                <a:solidFill>
                  <a:schemeClr val="tx1"/>
                </a:solidFill>
              </a:rPr>
              <a:t>距离衡量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65" y="2625090"/>
            <a:ext cx="7342505" cy="408749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Pytorch</a:t>
            </a:r>
            <a:r>
              <a:rPr lang="zh-CN" altLang="en-US" sz="2400" dirty="0">
                <a:sym typeface="+mn-ea"/>
              </a:rPr>
              <a:t>使用</a:t>
            </a:r>
            <a:endParaRPr lang="zh-CN" altLang="en-US" sz="2400" dirty="0">
              <a:sym typeface="+mn-ea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-28575" y="1560830"/>
            <a:ext cx="8423910" cy="5151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en-US" altLang="zh-CN" sz="1600" dirty="0"/>
              <a:t>PyTorch是由Facebook人工智能研究院</a:t>
            </a:r>
            <a:r>
              <a:rPr lang="zh-CN" altLang="en-US" sz="1600" dirty="0"/>
              <a:t>开发的</a:t>
            </a:r>
            <a:r>
              <a:rPr lang="en-US" altLang="zh-CN" sz="1600" dirty="0"/>
              <a:t>一个开源的Python机器学习库</a:t>
            </a: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环境要求：</a:t>
            </a:r>
            <a:r>
              <a:rPr lang="en-US" altLang="zh-CN" sz="1600" dirty="0"/>
              <a:t>python</a:t>
            </a:r>
            <a:r>
              <a:rPr lang="zh-CN" altLang="en-US" sz="1600" dirty="0"/>
              <a:t>、</a:t>
            </a:r>
            <a:r>
              <a:rPr lang="en-US" altLang="zh-CN" sz="1600" dirty="0"/>
              <a:t>cuda(</a:t>
            </a:r>
            <a:r>
              <a:rPr lang="zh-CN" altLang="en-US" sz="1600" dirty="0"/>
              <a:t>可选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安装：</a:t>
            </a:r>
            <a:r>
              <a:rPr lang="zh-CN" altLang="en-US" sz="1600" dirty="0">
                <a:hlinkClick r:id="rId1" action="ppaction://hlinkfile"/>
              </a:rPr>
              <a:t>https://pytorch.org/get-started/locally/</a:t>
            </a:r>
            <a:endParaRPr lang="zh-CN" altLang="en-US" sz="1600" dirty="0"/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pip3 install torch torchvision torchaudio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特点：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PyTorch是相当简洁且高效快速的框架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>
                <a:solidFill>
                  <a:schemeClr val="tx1"/>
                </a:solidFill>
              </a:rPr>
              <a:t>设计追求最少的封装，符合人类设计习惯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dirty="0"/>
              <a:t>安装简便！</a:t>
            </a: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1985010"/>
            <a:ext cx="1575920" cy="12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952625"/>
            <a:ext cx="3249295" cy="13239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Pytorch</a:t>
            </a:r>
            <a:r>
              <a:rPr lang="zh-CN" altLang="en-US" sz="2400" dirty="0">
                <a:sym typeface="+mn-ea"/>
              </a:rPr>
              <a:t>使用</a:t>
            </a:r>
            <a:endParaRPr lang="zh-CN" altLang="en-US" sz="2400" dirty="0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3"/>
              <p:cNvSpPr>
                <a:spLocks noGrp="1"/>
              </p:cNvSpPr>
              <p:nvPr/>
            </p:nvSpPr>
            <p:spPr>
              <a:xfrm>
                <a:off x="-28575" y="1560830"/>
                <a:ext cx="8423910" cy="5151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sz="1600" dirty="0"/>
                  <a:t>为什么要用</a:t>
                </a:r>
                <a:r>
                  <a:rPr lang="en-US" altLang="zh-CN" sz="1600" dirty="0"/>
                  <a:t>pytorch</a:t>
                </a:r>
                <a:r>
                  <a:rPr lang="zh-CN" altLang="en-US" sz="1600" dirty="0"/>
                  <a:t>？</a:t>
                </a:r>
                <a:endParaRPr lang="zh-CN" altLang="en-US" sz="1600" dirty="0"/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altLang="en-US" sz="1600" dirty="0"/>
                  <a:t>问题：已知目标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g</a:t>
                </a:r>
                <a:r>
                  <a:rPr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，函数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f(x)</a:t>
                </a:r>
                <a:r>
                  <a:rPr lang="zh-CN" altLang="en-US" sz="1600" dirty="0"/>
                  <a:t>，求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θ</a:t>
                </a:r>
                <a:r>
                  <a:rPr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，使得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f(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θ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)=g?</a:t>
                </a:r>
                <a:endParaRPr lang="en-US" altLang="zh-CN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altLang="en-US" sz="1600" dirty="0">
                    <a:latin typeface="Times New Roman" panose="02020603050405020304" charset="0"/>
                    <a:cs typeface="Times New Roman" panose="02020603050405020304" charset="0"/>
                  </a:rPr>
                  <a:t>无约束优化问题：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𝑔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−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𝑓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𝜃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))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解决办法：梯度下降、牛顿法</a:t>
                </a:r>
                <a:endParaRPr lang="zh-CN" altLang="en-US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牛顿法在空间上存在一定的局限性，我们使用梯度下降解决该问题</a:t>
                </a:r>
                <a:endParaRPr lang="zh-CN" altLang="en-US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𝑔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−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𝑓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𝜃</m:t>
                        </m:r>
                        <m:r>
                          <a: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))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对</a:t>
                </a:r>
                <a:r>
                  <a:rPr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θ</a:t>
                </a:r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求导得：</a:t>
                </a:r>
                <a:r>
                  <a:rPr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-2f’(θ)</a:t>
                </a:r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，当</a:t>
                </a:r>
                <a:r>
                  <a:rPr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极为复杂时（多个函数的复合），手动求导极为复杂，</a:t>
                </a:r>
                <a:r>
                  <a:rPr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pytorch</a:t>
                </a:r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能够根据可微的计算过程，完成自动求导功能</a:t>
                </a:r>
                <a:endParaRPr lang="zh-CN" altLang="en-US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例：设</a:t>
                </a:r>
                <a:r>
                  <a:rPr lang="en-US" altLang="zh-CN" sz="1600" i="1" dirty="0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为一条二次曲线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latin typeface="Cambria Math" panose="02040503050406030204" charset="0"/>
                    <a:cs typeface="Cambria Math" panose="02040503050406030204" charset="0"/>
                  </a:rPr>
                  <a:t>上三个不同的点，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θ=(a,b,c)</a:t>
                </a:r>
                <a:r>
                  <a:rPr lang="zh-CN" altLang="en-US" sz="16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en-US" altLang="zh-CN" sz="1600" dirty="0">
                    <a:latin typeface="Cambria Math" panose="02040503050406030204" charset="0"/>
                    <a:cs typeface="Cambria Math" panose="02040503050406030204" charset="0"/>
                  </a:rPr>
                  <a:t>f(x)=a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i="1" dirty="0">
                    <a:latin typeface="Cambria Math" panose="02040503050406030204" charset="0"/>
                    <a:cs typeface="Cambria Math" panose="02040503050406030204" charset="0"/>
                  </a:rPr>
                  <a:t>+bx+c</a:t>
                </a: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，优化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θ</a:t>
                </a: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使得</a:t>
                </a:r>
                <a:r>
                  <a:rPr lang="en-US" altLang="zh-CN" sz="1600" i="1" dirty="0">
                    <a:latin typeface="Cambria Math" panose="02040503050406030204" charset="0"/>
                    <a:cs typeface="Cambria Math" panose="02040503050406030204" charset="0"/>
                  </a:rPr>
                  <a:t>f(x)</a:t>
                </a:r>
                <a:r>
                  <a:rPr lang="zh-CN" altLang="en-US" sz="1600" i="1" dirty="0">
                    <a:latin typeface="Cambria Math" panose="02040503050406030204" charset="0"/>
                    <a:cs typeface="Cambria Math" panose="02040503050406030204" charset="0"/>
                  </a:rPr>
                  <a:t>趋近于该曲线</a:t>
                </a:r>
                <a:endParaRPr lang="en-US" altLang="zh-CN" sz="1600" dirty="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endParaRPr lang="en-US" altLang="zh-CN" sz="1600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endParaRPr lang="en-US" altLang="zh-CN" sz="16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endParaRPr lang="en-US" altLang="zh-CN" sz="1600" dirty="0"/>
              </a:p>
              <a:p>
                <a:pPr marL="228600" lvl="0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endParaRPr lang="zh-CN" altLang="en-US" sz="1600" dirty="0"/>
              </a:p>
              <a:p>
                <a:pPr marL="914400" lvl="3" indent="-228600">
                  <a:lnSpc>
                    <a:spcPct val="125000"/>
                  </a:lnSpc>
                  <a:buFont typeface="Calibri" panose="020F0502020204030204" pitchFamily="34" charset="0"/>
                  <a:buChar char="▪"/>
                </a:pPr>
                <a:endParaRPr lang="zh-CN" altLang="en-US" dirty="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6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75" y="1560830"/>
                <a:ext cx="8423910" cy="5151755"/>
              </a:xfrm>
              <a:prstGeom prst="rect">
                <a:avLst/>
              </a:prstGeom>
              <a:blipFill rotWithShape="1">
                <a:blip r:embed="rId1"/>
                <a:stretch>
                  <a:fillRect b="-9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Pytorch</a:t>
            </a:r>
            <a:r>
              <a:rPr lang="zh-CN" altLang="en-US" sz="2400" dirty="0">
                <a:sym typeface="+mn-ea"/>
              </a:rPr>
              <a:t>使用</a:t>
            </a:r>
            <a:endParaRPr lang="zh-CN" altLang="en-US" sz="2400" dirty="0">
              <a:sym typeface="+mn-ea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-28575" y="1560830"/>
            <a:ext cx="8423910" cy="5151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600" i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总体步骤：</a:t>
            </a:r>
            <a:r>
              <a:rPr lang="zh-CN" sz="1600" i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优化对象设置、优化器设置、梯度清零，损失函数计算、梯度回传、梯度更新</a:t>
            </a:r>
            <a:endParaRPr lang="zh-CN" altLang="en-US" sz="1200" i="1" dirty="0"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200" i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定义二次曲线函数：</a:t>
            </a:r>
            <a:endParaRPr lang="zh-CN" altLang="en-US" sz="1200" i="1" dirty="0"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i="1" dirty="0"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已知目标曲线上的三个点：</a:t>
            </a:r>
            <a:endParaRPr lang="en-US" altLang="zh-CN" sz="1200" i="1" dirty="0">
              <a:latin typeface="Cambria Math" panose="02040503050406030204" charset="0"/>
              <a:cs typeface="Cambria Math" panose="02040503050406030204" charset="0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en-US" altLang="zh-CN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200" dirty="0">
                <a:latin typeface="Times New Roman" panose="02020603050405020304" charset="0"/>
                <a:cs typeface="Times New Roman" panose="02020603050405020304" charset="0"/>
              </a:rPr>
              <a:t>初始化参数</a:t>
            </a:r>
            <a:r>
              <a:rPr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θ</a:t>
            </a:r>
            <a:r>
              <a:rPr lang="zh-CN" altLang="en-US" sz="1200" dirty="0">
                <a:latin typeface="Times New Roman" panose="02020603050405020304" charset="0"/>
                <a:cs typeface="Times New Roman" panose="02020603050405020304" charset="0"/>
              </a:rPr>
              <a:t>，设置其需要梯度，并初始化优化器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en-US" altLang="zh-CN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>
              <a:lnSpc>
                <a:spcPct val="125000"/>
              </a:lnSpc>
              <a:buFont typeface="Calibri" panose="020F0502020204030204" pitchFamily="34" charset="0"/>
              <a:buNone/>
            </a:pPr>
            <a:endParaRPr lang="en-US" altLang="zh-CN" sz="16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r>
              <a:rPr lang="zh-CN" altLang="en-US" sz="1200" dirty="0"/>
              <a:t>迭代</a:t>
            </a:r>
            <a:r>
              <a:rPr lang="en-US" altLang="zh-CN" sz="1200" dirty="0"/>
              <a:t>6000</a:t>
            </a:r>
            <a:r>
              <a:rPr lang="zh-CN" altLang="en-US" sz="1200" dirty="0"/>
              <a:t>次：</a:t>
            </a:r>
            <a:endParaRPr lang="en-US" altLang="zh-CN" sz="1200" dirty="0"/>
          </a:p>
          <a:p>
            <a:pPr marL="228600" lvl="0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sz="1600" dirty="0"/>
          </a:p>
          <a:p>
            <a:pPr marL="914400" lvl="3" indent="-228600">
              <a:lnSpc>
                <a:spcPct val="125000"/>
              </a:lnSpc>
              <a:buFont typeface="Calibri" panose="020F0502020204030204" pitchFamily="34" charset="0"/>
              <a:buChar char="▪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2348865"/>
            <a:ext cx="2797810" cy="489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3064510"/>
            <a:ext cx="2885440" cy="512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3944620"/>
            <a:ext cx="3919220" cy="7105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" y="5092700"/>
            <a:ext cx="3992880" cy="1234440"/>
          </a:xfrm>
          <a:prstGeom prst="rect">
            <a:avLst/>
          </a:prstGeom>
        </p:spPr>
      </p:pic>
      <p:pic>
        <p:nvPicPr>
          <p:cNvPr id="11" name="图片 10" descr="dance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795" y="2604135"/>
            <a:ext cx="4210685" cy="315785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245.7291338582677,&quot;width&quot;:4432.406299212598}"/>
</p:tagLst>
</file>

<file path=ppt/tags/tag2.xml><?xml version="1.0" encoding="utf-8"?>
<p:tagLst xmlns:p="http://schemas.openxmlformats.org/presentationml/2006/main">
  <p:tag name="KSO_WM_UNIT_PLACING_PICTURE_USER_VIEWPORT" val="{&quot;height&quot;:3401.57470703125,&quot;width&quot;:3401.57470703125}"/>
</p:tagLst>
</file>

<file path=ppt/tags/tag3.xml><?xml version="1.0" encoding="utf-8"?>
<p:tagLst xmlns:p="http://schemas.openxmlformats.org/presentationml/2006/main">
  <p:tag name="KSO_WM_UNIT_PLACING_PICTURE_USER_VIEWPORT" val="{&quot;height&quot;:3401.57470703125,&quot;width&quot;:3401.57470703125}"/>
</p:tagLst>
</file>

<file path=ppt/tags/tag4.xml><?xml version="1.0" encoding="utf-8"?>
<p:tagLst xmlns:p="http://schemas.openxmlformats.org/presentationml/2006/main">
  <p:tag name="KSO_WM_UNIT_PLACING_PICTURE_USER_VIEWPORT" val="{&quot;height&quot;:3401.57470703125,&quot;width&quot;:3401.57470703125}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0</TotalTime>
  <Words>2771</Words>
  <Application>WPS 演示</Application>
  <PresentationFormat>全屏显示(4:3)</PresentationFormat>
  <Paragraphs>186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Times New Roman</vt:lpstr>
      <vt:lpstr>等线 Light</vt:lpstr>
      <vt:lpstr>等线</vt:lpstr>
      <vt:lpstr>Cambria Math</vt:lpstr>
      <vt:lpstr>Arial Unicode MS</vt:lpstr>
      <vt:lpstr>2016-VI主题</vt:lpstr>
      <vt:lpstr>基于序列化笔画的人脸风格化</vt:lpstr>
      <vt:lpstr>基于序列化笔画的人脸风格化</vt:lpstr>
      <vt:lpstr>笔画定义</vt:lpstr>
      <vt:lpstr>序列化笔画生成图像</vt:lpstr>
      <vt:lpstr>什么是风格？</vt:lpstr>
      <vt:lpstr>什么是风格化（风格迁移）？</vt:lpstr>
      <vt:lpstr>Pytorch使用</vt:lpstr>
      <vt:lpstr>Pytorch使用</vt:lpstr>
      <vt:lpstr>Pytorch使用</vt:lpstr>
      <vt:lpstr>Stylized Neural Painting  </vt:lpstr>
      <vt:lpstr>Stylized Neural Painting  </vt:lpstr>
      <vt:lpstr>Rethinking Style Transfer: From Pixels to Parameterized Brushstrokes </vt:lpstr>
      <vt:lpstr>Rethinking Style Transfer: From Pixels to Parameterized Brushstrokes </vt:lpstr>
      <vt:lpstr>Paint Transformer: Feed Forward Neural Painting with Stroke Prediction </vt:lpstr>
      <vt:lpstr>Paint Transformer: Feed Forward Neural Painting with Stroke Prediction </vt:lpstr>
      <vt:lpstr>论文所需配置及其代码链接</vt:lpstr>
      <vt:lpstr>任务总结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刘畅</cp:lastModifiedBy>
  <cp:revision>464</cp:revision>
  <dcterms:created xsi:type="dcterms:W3CDTF">2021-03-05T04:48:00Z</dcterms:created>
  <dcterms:modified xsi:type="dcterms:W3CDTF">2022-04-14T12:21:13Z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D6FA7A27FA47412482BD76600A8A5892</vt:lpwstr>
  </property>
  <property fmtid="{D5CDD505-2E9C-101B-9397-08002B2CF9AE}" pid="4" name="commondata">
    <vt:lpwstr>eyJoZGlkIjoiYjQ3MDFiYmE5OTJiYzY5Y2VhZmI1Y2QzMTUxNmQ1ZDgifQ==</vt:lpwstr>
  </property>
</Properties>
</file>